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58"/>
            <p14:sldId id="260"/>
            <p14:sldId id="261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8" y="-1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ADDAEA-A46B-4591-A0EF-D41F104327EE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590D519-4AF3-4123-9E1E-DC5B0090F1DB}">
      <dgm:prSet phldrT="[Tekst]"/>
      <dgm:spPr/>
      <dgm:t>
        <a:bodyPr/>
        <a:lstStyle/>
        <a:p>
          <a:r>
            <a:rPr lang="pl-PL" b="1" dirty="0"/>
            <a:t>UMIEJĘTNOŚCI</a:t>
          </a:r>
        </a:p>
      </dgm:t>
    </dgm:pt>
    <dgm:pt modelId="{EB8AC39A-317B-4649-B4B4-9A542E1D2D7A}" type="parTrans" cxnId="{4022C8E2-5154-4ED6-98A2-FBCE4B9DFDC8}">
      <dgm:prSet/>
      <dgm:spPr/>
      <dgm:t>
        <a:bodyPr/>
        <a:lstStyle/>
        <a:p>
          <a:endParaRPr lang="pl-PL"/>
        </a:p>
      </dgm:t>
    </dgm:pt>
    <dgm:pt modelId="{CB3A9974-EA1B-4F1B-949B-52B1F87A752C}" type="sibTrans" cxnId="{4022C8E2-5154-4ED6-98A2-FBCE4B9DFDC8}">
      <dgm:prSet/>
      <dgm:spPr/>
      <dgm:t>
        <a:bodyPr/>
        <a:lstStyle/>
        <a:p>
          <a:endParaRPr lang="pl-PL"/>
        </a:p>
      </dgm:t>
    </dgm:pt>
    <dgm:pt modelId="{71677845-3C3E-4953-8C09-29FEDC78FEFE}">
      <dgm:prSet phldrT="[Tekst]"/>
      <dgm:spPr>
        <a:solidFill>
          <a:srgbClr val="00B050"/>
        </a:solidFill>
      </dgm:spPr>
      <dgm:t>
        <a:bodyPr/>
        <a:lstStyle/>
        <a:p>
          <a:r>
            <a:rPr lang="pl-PL" b="1" dirty="0"/>
            <a:t>POSTAWA</a:t>
          </a:r>
        </a:p>
      </dgm:t>
    </dgm:pt>
    <dgm:pt modelId="{CA7E558D-B47C-4008-AFB6-3E5710DCD14A}" type="parTrans" cxnId="{E83059B3-3B3D-4E80-9C31-83B571BFACA5}">
      <dgm:prSet/>
      <dgm:spPr/>
      <dgm:t>
        <a:bodyPr/>
        <a:lstStyle/>
        <a:p>
          <a:endParaRPr lang="pl-PL"/>
        </a:p>
      </dgm:t>
    </dgm:pt>
    <dgm:pt modelId="{3BE958F9-B3BD-4343-AD2D-A1A550574BE5}" type="sibTrans" cxnId="{E83059B3-3B3D-4E80-9C31-83B571BFACA5}">
      <dgm:prSet/>
      <dgm:spPr/>
      <dgm:t>
        <a:bodyPr/>
        <a:lstStyle/>
        <a:p>
          <a:endParaRPr lang="pl-PL"/>
        </a:p>
      </dgm:t>
    </dgm:pt>
    <dgm:pt modelId="{3D9761E6-D643-4D98-94EF-10A80E35645A}">
      <dgm:prSet phldrT="[Tekst]"/>
      <dgm:spPr>
        <a:solidFill>
          <a:srgbClr val="FFC000"/>
        </a:solidFill>
      </dgm:spPr>
      <dgm:t>
        <a:bodyPr/>
        <a:lstStyle/>
        <a:p>
          <a:r>
            <a:rPr lang="pl-PL" b="1" dirty="0"/>
            <a:t>WIEDZA</a:t>
          </a:r>
        </a:p>
      </dgm:t>
    </dgm:pt>
    <dgm:pt modelId="{6C7BF71C-8F51-465A-8698-FA788E00E63A}" type="parTrans" cxnId="{04CBC7AF-E8DE-45D7-B298-26979FC52CB5}">
      <dgm:prSet/>
      <dgm:spPr/>
      <dgm:t>
        <a:bodyPr/>
        <a:lstStyle/>
        <a:p>
          <a:endParaRPr lang="pl-PL"/>
        </a:p>
      </dgm:t>
    </dgm:pt>
    <dgm:pt modelId="{D504DB19-A00D-480C-BF3E-8A135879F036}" type="sibTrans" cxnId="{04CBC7AF-E8DE-45D7-B298-26979FC52CB5}">
      <dgm:prSet/>
      <dgm:spPr/>
      <dgm:t>
        <a:bodyPr/>
        <a:lstStyle/>
        <a:p>
          <a:endParaRPr lang="pl-PL"/>
        </a:p>
      </dgm:t>
    </dgm:pt>
    <dgm:pt modelId="{969FB2A6-2E08-4A63-B868-B270143E40E9}" type="pres">
      <dgm:prSet presAssocID="{C6ADDAEA-A46B-4591-A0EF-D41F104327EE}" presName="compositeShape" presStyleCnt="0">
        <dgm:presLayoutVars>
          <dgm:chMax val="7"/>
          <dgm:dir/>
          <dgm:resizeHandles val="exact"/>
        </dgm:presLayoutVars>
      </dgm:prSet>
      <dgm:spPr/>
    </dgm:pt>
    <dgm:pt modelId="{187C55BD-651E-421D-9625-13403753923B}" type="pres">
      <dgm:prSet presAssocID="{C6ADDAEA-A46B-4591-A0EF-D41F104327EE}" presName="wedge1" presStyleLbl="node1" presStyleIdx="0" presStyleCnt="3" custScaleY="98141" custLinFactNeighborX="-4572" custLinFactNeighborY="1988"/>
      <dgm:spPr/>
    </dgm:pt>
    <dgm:pt modelId="{93590ED1-DE5F-4090-80BB-A636BCE2F526}" type="pres">
      <dgm:prSet presAssocID="{C6ADDAEA-A46B-4591-A0EF-D41F104327E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CC03177-E602-4F94-995B-985EFE68105E}" type="pres">
      <dgm:prSet presAssocID="{C6ADDAEA-A46B-4591-A0EF-D41F104327EE}" presName="wedge2" presStyleLbl="node1" presStyleIdx="1" presStyleCnt="3" custLinFactNeighborX="309" custLinFactNeighborY="-989"/>
      <dgm:spPr/>
    </dgm:pt>
    <dgm:pt modelId="{E65056F6-28D7-40D1-8112-A2349DA18D1F}" type="pres">
      <dgm:prSet presAssocID="{C6ADDAEA-A46B-4591-A0EF-D41F104327E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8039F73-84EB-480C-96B3-93EF05857694}" type="pres">
      <dgm:prSet presAssocID="{C6ADDAEA-A46B-4591-A0EF-D41F104327EE}" presName="wedge3" presStyleLbl="node1" presStyleIdx="2" presStyleCnt="3" custLinFactNeighborX="582" custLinFactNeighborY="-199"/>
      <dgm:spPr/>
    </dgm:pt>
    <dgm:pt modelId="{C3310E0A-183B-4F87-AE32-85C504B0FC5E}" type="pres">
      <dgm:prSet presAssocID="{C6ADDAEA-A46B-4591-A0EF-D41F104327E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AF33189F-4458-48BD-8BE0-6868D2954D23}" type="presOf" srcId="{7590D519-4AF3-4123-9E1E-DC5B0090F1DB}" destId="{187C55BD-651E-421D-9625-13403753923B}" srcOrd="0" destOrd="0" presId="urn:microsoft.com/office/officeart/2005/8/layout/chart3"/>
    <dgm:cxn modelId="{77C353A7-F532-469C-BCB3-E93D3EDE57D7}" type="presOf" srcId="{71677845-3C3E-4953-8C09-29FEDC78FEFE}" destId="{E65056F6-28D7-40D1-8112-A2349DA18D1F}" srcOrd="1" destOrd="0" presId="urn:microsoft.com/office/officeart/2005/8/layout/chart3"/>
    <dgm:cxn modelId="{04CBC7AF-E8DE-45D7-B298-26979FC52CB5}" srcId="{C6ADDAEA-A46B-4591-A0EF-D41F104327EE}" destId="{3D9761E6-D643-4D98-94EF-10A80E35645A}" srcOrd="2" destOrd="0" parTransId="{6C7BF71C-8F51-465A-8698-FA788E00E63A}" sibTransId="{D504DB19-A00D-480C-BF3E-8A135879F036}"/>
    <dgm:cxn modelId="{1FFEDFB1-09D9-42CC-A84D-487804A0C8C5}" type="presOf" srcId="{3D9761E6-D643-4D98-94EF-10A80E35645A}" destId="{78039F73-84EB-480C-96B3-93EF05857694}" srcOrd="0" destOrd="0" presId="urn:microsoft.com/office/officeart/2005/8/layout/chart3"/>
    <dgm:cxn modelId="{E83059B3-3B3D-4E80-9C31-83B571BFACA5}" srcId="{C6ADDAEA-A46B-4591-A0EF-D41F104327EE}" destId="{71677845-3C3E-4953-8C09-29FEDC78FEFE}" srcOrd="1" destOrd="0" parTransId="{CA7E558D-B47C-4008-AFB6-3E5710DCD14A}" sibTransId="{3BE958F9-B3BD-4343-AD2D-A1A550574BE5}"/>
    <dgm:cxn modelId="{7CD0F3B4-76F9-47E9-8F38-9966477EAE8E}" type="presOf" srcId="{3D9761E6-D643-4D98-94EF-10A80E35645A}" destId="{C3310E0A-183B-4F87-AE32-85C504B0FC5E}" srcOrd="1" destOrd="0" presId="urn:microsoft.com/office/officeart/2005/8/layout/chart3"/>
    <dgm:cxn modelId="{23C10FD2-934B-40C5-B19D-D46337038073}" type="presOf" srcId="{C6ADDAEA-A46B-4591-A0EF-D41F104327EE}" destId="{969FB2A6-2E08-4A63-B868-B270143E40E9}" srcOrd="0" destOrd="0" presId="urn:microsoft.com/office/officeart/2005/8/layout/chart3"/>
    <dgm:cxn modelId="{4022C8E2-5154-4ED6-98A2-FBCE4B9DFDC8}" srcId="{C6ADDAEA-A46B-4591-A0EF-D41F104327EE}" destId="{7590D519-4AF3-4123-9E1E-DC5B0090F1DB}" srcOrd="0" destOrd="0" parTransId="{EB8AC39A-317B-4649-B4B4-9A542E1D2D7A}" sibTransId="{CB3A9974-EA1B-4F1B-949B-52B1F87A752C}"/>
    <dgm:cxn modelId="{E7C096E9-0CB2-443C-9CD7-AA868A3CD6B9}" type="presOf" srcId="{7590D519-4AF3-4123-9E1E-DC5B0090F1DB}" destId="{93590ED1-DE5F-4090-80BB-A636BCE2F526}" srcOrd="1" destOrd="0" presId="urn:microsoft.com/office/officeart/2005/8/layout/chart3"/>
    <dgm:cxn modelId="{AECDDAF1-9246-4346-96C6-61415CBF8E3A}" type="presOf" srcId="{71677845-3C3E-4953-8C09-29FEDC78FEFE}" destId="{4CC03177-E602-4F94-995B-985EFE68105E}" srcOrd="0" destOrd="0" presId="urn:microsoft.com/office/officeart/2005/8/layout/chart3"/>
    <dgm:cxn modelId="{F6879903-DF42-4851-8992-BED0B48E4FF1}" type="presParOf" srcId="{969FB2A6-2E08-4A63-B868-B270143E40E9}" destId="{187C55BD-651E-421D-9625-13403753923B}" srcOrd="0" destOrd="0" presId="urn:microsoft.com/office/officeart/2005/8/layout/chart3"/>
    <dgm:cxn modelId="{E646F903-549F-4022-B067-28A4DC0178C4}" type="presParOf" srcId="{969FB2A6-2E08-4A63-B868-B270143E40E9}" destId="{93590ED1-DE5F-4090-80BB-A636BCE2F526}" srcOrd="1" destOrd="0" presId="urn:microsoft.com/office/officeart/2005/8/layout/chart3"/>
    <dgm:cxn modelId="{3BC1EF02-A0D5-4F85-AF18-F59F11E6214E}" type="presParOf" srcId="{969FB2A6-2E08-4A63-B868-B270143E40E9}" destId="{4CC03177-E602-4F94-995B-985EFE68105E}" srcOrd="2" destOrd="0" presId="urn:microsoft.com/office/officeart/2005/8/layout/chart3"/>
    <dgm:cxn modelId="{5275347F-3266-4B13-91AB-12C500F1453A}" type="presParOf" srcId="{969FB2A6-2E08-4A63-B868-B270143E40E9}" destId="{E65056F6-28D7-40D1-8112-A2349DA18D1F}" srcOrd="3" destOrd="0" presId="urn:microsoft.com/office/officeart/2005/8/layout/chart3"/>
    <dgm:cxn modelId="{DE63C5B5-7961-411F-A38F-736CC07D8411}" type="presParOf" srcId="{969FB2A6-2E08-4A63-B868-B270143E40E9}" destId="{78039F73-84EB-480C-96B3-93EF05857694}" srcOrd="4" destOrd="0" presId="urn:microsoft.com/office/officeart/2005/8/layout/chart3"/>
    <dgm:cxn modelId="{8DF9EA8F-D30D-412A-9DA3-688A61846778}" type="presParOf" srcId="{969FB2A6-2E08-4A63-B868-B270143E40E9}" destId="{C3310E0A-183B-4F87-AE32-85C504B0FC5E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C55BD-651E-421D-9625-13403753923B}">
      <dsp:nvSpPr>
        <dsp:cNvPr id="0" name=""/>
        <dsp:cNvSpPr/>
      </dsp:nvSpPr>
      <dsp:spPr>
        <a:xfrm>
          <a:off x="527278" y="423570"/>
          <a:ext cx="4038443" cy="3963368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UMIEJĘTNOŚCI</a:t>
          </a:r>
        </a:p>
      </dsp:txBody>
      <dsp:txXfrm>
        <a:off x="2722941" y="1154906"/>
        <a:ext cx="1370186" cy="1321122"/>
      </dsp:txXfrm>
    </dsp:sp>
    <dsp:sp modelId="{4CC03177-E602-4F94-995B-985EFE68105E}">
      <dsp:nvSpPr>
        <dsp:cNvPr id="0" name=""/>
        <dsp:cNvSpPr/>
      </dsp:nvSpPr>
      <dsp:spPr>
        <a:xfrm>
          <a:off x="516222" y="386000"/>
          <a:ext cx="4038443" cy="4038443"/>
        </a:xfrm>
        <a:prstGeom prst="pie">
          <a:avLst>
            <a:gd name="adj1" fmla="val 1800000"/>
            <a:gd name="adj2" fmla="val 900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POSTAWA</a:t>
          </a:r>
        </a:p>
      </dsp:txBody>
      <dsp:txXfrm>
        <a:off x="1621986" y="2934066"/>
        <a:ext cx="1826914" cy="1249994"/>
      </dsp:txXfrm>
    </dsp:sp>
    <dsp:sp modelId="{78039F73-84EB-480C-96B3-93EF05857694}">
      <dsp:nvSpPr>
        <dsp:cNvPr id="0" name=""/>
        <dsp:cNvSpPr/>
      </dsp:nvSpPr>
      <dsp:spPr>
        <a:xfrm>
          <a:off x="527247" y="417904"/>
          <a:ext cx="4038443" cy="4038443"/>
        </a:xfrm>
        <a:prstGeom prst="pie">
          <a:avLst>
            <a:gd name="adj1" fmla="val 9000000"/>
            <a:gd name="adj2" fmla="val 1620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WIEDZA</a:t>
          </a:r>
        </a:p>
      </dsp:txBody>
      <dsp:txXfrm>
        <a:off x="959937" y="1211170"/>
        <a:ext cx="1370186" cy="13461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71550"/>
            <a:ext cx="10515600" cy="920750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92300"/>
            <a:ext cx="10515600" cy="39116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1150144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051049"/>
            <a:ext cx="5181600" cy="370840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2051049"/>
            <a:ext cx="5181600" cy="37084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29.01.2019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29.01.2019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9217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29.01.2019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29.01.2019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29.01.2019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29.01.2019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21120" y="1244600"/>
            <a:ext cx="10515600" cy="1236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2552700"/>
            <a:ext cx="10515600" cy="326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9D6C17F-A700-420D-82B8-F5D45A62B12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49EB5BF8-DF56-4F9A-B053-ADE174D905F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1499EC8B-24FF-47F4-8CBF-0E98764D1FA2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10481441" cy="111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br>
              <a:rPr lang="pl-PL" sz="1000"/>
            </a:br>
            <a:r>
              <a:rPr lang="pl-PL" sz="1200" i="1"/>
              <a:t>DOSKONALENIE TRENERÓW WSPOMAGANIA OŚWIATY  </a:t>
            </a:r>
            <a:r>
              <a:rPr lang="pl-PL" sz="1200"/>
              <a:t>POWR.02.10.00-00-7015/17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>
            <a:extLst>
              <a:ext uri="{FF2B5EF4-FFF2-40B4-BE49-F238E27FC236}">
                <a16:creationId xmlns:a16="http://schemas.microsoft.com/office/drawing/2014/main" id="{07EB3CA0-667A-4BB6-8ED0-7C7AF97E0D1B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b="1" dirty="0"/>
              <a:t>Ramowy program szkolenia w zakresie wspomagania szkół w wykorzystywaniu nowoczesnych technologii w procesie nauczania/uczenia się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3D39333C-3EC7-4EEA-AD03-4FDB37ED8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/>
          </a:bodyPr>
          <a:lstStyle/>
          <a:p>
            <a:r>
              <a:rPr lang="pl-PL" sz="3200" b="1" dirty="0"/>
              <a:t>Kompetencje kluczowe </a:t>
            </a:r>
            <a:r>
              <a:rPr lang="pl-PL" sz="3200" b="1"/>
              <a:t>– I </a:t>
            </a:r>
            <a:r>
              <a:rPr lang="pl-PL" sz="3200" b="1" dirty="0"/>
              <a:t>etap edukacyjny</a:t>
            </a:r>
          </a:p>
        </p:txBody>
      </p:sp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814A7826-6EB4-47F0-84D3-C1C744FF4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9694"/>
            <a:ext cx="10515600" cy="920750"/>
          </a:xfrm>
        </p:spPr>
        <p:txBody>
          <a:bodyPr/>
          <a:lstStyle/>
          <a:p>
            <a:r>
              <a:rPr lang="pl-PL" b="1" u="sng" dirty="0"/>
              <a:t>Umiejętność uczenia się</a:t>
            </a:r>
            <a:r>
              <a:rPr lang="pl-PL" b="1" dirty="0"/>
              <a:t> 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9E0D520-981A-42BC-8FF2-6D6A99D7F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3650"/>
            <a:ext cx="10515600" cy="369140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i="1" dirty="0"/>
              <a:t>to zdolność konsekwentnego i wytrwałego uczenia się, organizowania własnego procesu uczenia się, w tym poprzez efektywne zarządzanie czasem i informacjami, zarówno indywidualnie, jak i w grupach. Kompetencja ta obejmuje świadomość własnego procesu uczenia się i potrzeb w tym zakresie, identyfikowanie dostępnych możliwości oraz zdolność pokonywania przeszkód w celu osiągnięcia powodzenia </a:t>
            </a:r>
            <a:br>
              <a:rPr lang="pl-PL" i="1" dirty="0"/>
            </a:br>
            <a:r>
              <a:rPr lang="pl-PL" i="1" dirty="0"/>
              <a:t>w uczeniu się. Kompetencja ta oznacza nabywanie, przetwarzanie i przyswajanie nowej wiedzy i umiejętności, a także poszukiwanie i korzystanie ze wskazówek. Umiejętność uczenia się pozwala osobom nabyć umiejętność korzystania z wcześniejszych doświadczeń w uczeniu się i ogólnych doświadczeń życiowych </a:t>
            </a:r>
            <a:br>
              <a:rPr lang="pl-PL" i="1" dirty="0"/>
            </a:br>
            <a:r>
              <a:rPr lang="pl-PL" i="1" dirty="0"/>
              <a:t>w celu wykorzystywania i stosowania wiedzy i umiejętności w różnorodnych kontekstach – w domu, w pracy, a także w edukacji i szkoleniu. Kluczowymi czynnikami w rozwinięciu tej kompetencji u danej osoby są motywacja i wiara </a:t>
            </a:r>
            <a:br>
              <a:rPr lang="pl-PL" i="1" dirty="0"/>
            </a:br>
            <a:r>
              <a:rPr lang="pl-PL" i="1" dirty="0"/>
              <a:t>we własne możliwości.</a:t>
            </a:r>
            <a:endParaRPr lang="pl-PL" dirty="0"/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A09BDB95-BEC1-4870-B34F-7E6AA9363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1788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814A7826-6EB4-47F0-84D3-C1C744FF4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9694"/>
            <a:ext cx="10515600" cy="920750"/>
          </a:xfrm>
        </p:spPr>
        <p:txBody>
          <a:bodyPr>
            <a:normAutofit/>
          </a:bodyPr>
          <a:lstStyle/>
          <a:p>
            <a:r>
              <a:rPr lang="pl-PL" b="1" u="sng" dirty="0"/>
              <a:t>Kompetencje informatyczne 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9E0D520-981A-42BC-8FF2-6D6A99D7F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3650"/>
            <a:ext cx="10515600" cy="3691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i="1" dirty="0"/>
              <a:t>stanowią jedną z ośmiu kompetencji kluczowych w procesie uczenia się przez całe życie opisanych w Zaleceniach Parlamentu Europejskiego </a:t>
            </a:r>
            <a:br>
              <a:rPr lang="pl-PL" i="1" dirty="0"/>
            </a:br>
            <a:r>
              <a:rPr lang="pl-PL" i="1" dirty="0"/>
              <a:t>i Rady. Obejmują one „umiejętne i krytyczne wykorzystywanie technologii społeczeństwa informacyjnego (TSI) w pracy, rozrywce i porozumiewaniu się. Opierają się […] na podstawowych umiejętnościach w zakresie TIK: wykorzystywaniu komputerów do uzyskiwania, oceny, przechowywania, tworzenia, prezentowania </a:t>
            </a:r>
            <a:br>
              <a:rPr lang="pl-PL" i="1" dirty="0"/>
            </a:br>
            <a:r>
              <a:rPr lang="pl-PL" i="1" dirty="0"/>
              <a:t>i wymiany informacji oraz do porozumiewania się i uczestnictwa </a:t>
            </a:r>
            <a:br>
              <a:rPr lang="pl-PL" i="1" dirty="0"/>
            </a:br>
            <a:r>
              <a:rPr lang="pl-PL" i="1" dirty="0"/>
              <a:t>w sieciach współpracy za pośrednictwem </a:t>
            </a:r>
            <a:r>
              <a:rPr lang="pl-PL" i="1" dirty="0" err="1"/>
              <a:t>internetu</a:t>
            </a:r>
            <a:r>
              <a:rPr lang="pl-PL" i="1" dirty="0"/>
              <a:t>”</a:t>
            </a:r>
            <a:endParaRPr lang="pl-PL" dirty="0"/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A09BDB95-BEC1-4870-B34F-7E6AA9363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0515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814A7826-6EB4-47F0-84D3-C1C744FF4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9694"/>
            <a:ext cx="10515600" cy="920750"/>
          </a:xfrm>
        </p:spPr>
        <p:txBody>
          <a:bodyPr>
            <a:normAutofit/>
          </a:bodyPr>
          <a:lstStyle/>
          <a:p>
            <a:r>
              <a:rPr lang="pl-PL" b="1" u="sng" dirty="0"/>
              <a:t>Kompetencje społeczne i obywatelskie</a:t>
            </a:r>
            <a:r>
              <a:rPr lang="pl-PL" b="1" dirty="0"/>
              <a:t> </a:t>
            </a:r>
            <a:r>
              <a:rPr lang="pl-PL" b="1" u="sng" dirty="0"/>
              <a:t> 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9E0D520-981A-42BC-8FF2-6D6A99D7F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3650"/>
            <a:ext cx="10515600" cy="3691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i="1" dirty="0"/>
              <a:t>Są to kompetencje osobowe, interpersonalne i międzykulturowe obejmujące pełny zakres </a:t>
            </a:r>
            <a:r>
              <a:rPr lang="pl-PL" i="1" dirty="0" err="1"/>
              <a:t>zachowań</a:t>
            </a:r>
            <a:r>
              <a:rPr lang="pl-PL" i="1" dirty="0"/>
              <a:t> przygotowujących osoby do skutecznego i konstruktywnego uczestnictwa w życiu społecznym i zawodowym, szczególnie w społeczeństwach charakteryzujących się coraz większą różnorodnością, a także rozwiązywania konfliktów w razie potrzeby. Kompetencje obywatelskie przygotowują osoby do pełnego uczestnictwa w życiu obywatelskim w oparciu o znajomość pojęć i struktur społecznych i politycznych oraz poczuwanie się do aktywnego i demokratycznego uczestnictwa.</a:t>
            </a:r>
            <a:endParaRPr lang="pl-PL" dirty="0"/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A09BDB95-BEC1-4870-B34F-7E6AA9363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9610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814A7826-6EB4-47F0-84D3-C1C744FF4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9694"/>
            <a:ext cx="10515600" cy="920750"/>
          </a:xfrm>
        </p:spPr>
        <p:txBody>
          <a:bodyPr>
            <a:normAutofit/>
          </a:bodyPr>
          <a:lstStyle/>
          <a:p>
            <a:r>
              <a:rPr lang="pl-PL" b="1" u="sng" dirty="0"/>
              <a:t>Inicjatywność i przedsiębiorczość</a:t>
            </a:r>
            <a:r>
              <a:rPr lang="pl-PL" i="1" dirty="0"/>
              <a:t>  </a:t>
            </a:r>
            <a:r>
              <a:rPr lang="pl-PL" b="1" dirty="0"/>
              <a:t> </a:t>
            </a:r>
            <a:r>
              <a:rPr lang="pl-PL" b="1" u="sng" dirty="0"/>
              <a:t> 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9E0D520-981A-42BC-8FF2-6D6A99D7F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3650"/>
            <a:ext cx="10515600" cy="369140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i="1" dirty="0"/>
              <a:t>oznaczają zdolność osoby do wcielania pomysłów w czyn. Obejmują one kreatywność, innowacyjność i podejmowanie ryzyka, a także zdolność do planowania przedsięwzięć i prowadzenia ich dla osiągnięcia zamierzonych celów. Stanowią one wsparcie dla indywidualnych osób nie tylko w ich codziennym życiu prywatnym i społecznym, ale także w ich miejscu pracy pomagając im uzyskać świadomość kontekstu ich pracy i zdolność wykorzystywania szans; są podstawą bardziej konkretnych umiejętności i wiedzy potrzebnych tym, którzy podejmują przedsięwzięcia o charakterze społecznym lub handlowym lub w nich uczestniczą. Powinny one obejmować świadomość wartości etycznych i promować dobre zarządzanie.</a:t>
            </a:r>
            <a:endParaRPr lang="pl-PL" dirty="0"/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A09BDB95-BEC1-4870-B34F-7E6AA9363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9541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814A7826-6EB4-47F0-84D3-C1C744FF4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9694"/>
            <a:ext cx="10515600" cy="920750"/>
          </a:xfrm>
        </p:spPr>
        <p:txBody>
          <a:bodyPr>
            <a:normAutofit/>
          </a:bodyPr>
          <a:lstStyle/>
          <a:p>
            <a:r>
              <a:rPr lang="pl-PL" b="1" u="sng" dirty="0"/>
              <a:t>Świadomość i ekspresja kulturalna</a:t>
            </a:r>
            <a:r>
              <a:rPr lang="pl-PL" i="1" dirty="0"/>
              <a:t> </a:t>
            </a:r>
            <a:r>
              <a:rPr lang="pl-PL" b="1" dirty="0"/>
              <a:t> </a:t>
            </a:r>
            <a:r>
              <a:rPr lang="pl-PL" b="1" u="sng" dirty="0"/>
              <a:t> 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9E0D520-981A-42BC-8FF2-6D6A99D7F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3650"/>
            <a:ext cx="10515600" cy="3691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i="1" dirty="0"/>
              <a:t>Docenianie znaczenia twórczego wyrażania idei, doświadczeń i uczuć za pośrednictwem szeregu środków wyrazu, w tym muzyki, sztuk teatralnych, literatury i sztuk wizualnych.</a:t>
            </a:r>
            <a:endParaRPr lang="pl-PL" dirty="0"/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A09BDB95-BEC1-4870-B34F-7E6AA9363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87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BF950951-B662-4187-A116-1260CD6BAC55}"/>
              </a:ext>
            </a:extLst>
          </p:cNvPr>
          <p:cNvSpPr/>
          <p:nvPr/>
        </p:nvSpPr>
        <p:spPr>
          <a:xfrm>
            <a:off x="2341566" y="1741304"/>
            <a:ext cx="7832448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Kompetencje kluczowe w procesie uczenia się przez całe życie to połączenie wiedzy, umiejętności i postaw odpowiednich do sytuacji. </a:t>
            </a:r>
          </a:p>
          <a:p>
            <a:pPr algn="just">
              <a:lnSpc>
                <a:spcPct val="150000"/>
              </a:lnSpc>
            </a:pPr>
            <a:r>
              <a:rPr lang="pl-PL" sz="2400" dirty="0"/>
              <a:t>Są one szczególnie niezbędne do samorealizacji  i rozwoju osobistego, integracji społecznej, bycia aktywnym obywatelem i zatrudnienia. </a:t>
            </a:r>
          </a:p>
        </p:txBody>
      </p:sp>
    </p:spTree>
    <p:extLst>
      <p:ext uri="{BB962C8B-B14F-4D97-AF65-F5344CB8AC3E}">
        <p14:creationId xmlns:p14="http://schemas.microsoft.com/office/powerpoint/2010/main" val="182166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354F0303-1D01-44E8-9E8E-0D6D254EE600}"/>
              </a:ext>
            </a:extLst>
          </p:cNvPr>
          <p:cNvSpPr/>
          <p:nvPr/>
        </p:nvSpPr>
        <p:spPr>
          <a:xfrm>
            <a:off x="318120" y="2526073"/>
            <a:ext cx="5414878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2000" dirty="0"/>
              <a:t>Zalecenie Parlamentu Europejskiego i Rady z dnia 18 grudnia 2006 r. w sprawie kompetencji kluczowych w procesie uczenia się przez całe życie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939D569-EEC5-40CE-8609-3E4041C7E18F}"/>
              </a:ext>
            </a:extLst>
          </p:cNvPr>
          <p:cNvSpPr/>
          <p:nvPr/>
        </p:nvSpPr>
        <p:spPr>
          <a:xfrm>
            <a:off x="318141" y="4356517"/>
            <a:ext cx="5414857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2000" dirty="0"/>
              <a:t>ZALECENIE RADY z dnia 22 maja 2018 r. w sprawie kompetencji kluczowych w procesie uczenia się przez całe życie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ED9FB4AE-33E3-482D-A28F-2CE5B558102E}"/>
              </a:ext>
            </a:extLst>
          </p:cNvPr>
          <p:cNvSpPr/>
          <p:nvPr/>
        </p:nvSpPr>
        <p:spPr>
          <a:xfrm>
            <a:off x="6061096" y="2514116"/>
            <a:ext cx="5786061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2000" dirty="0"/>
              <a:t>Ustawa z dnia 14 grudnia 2016 r. Prawo oświatowe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DA24701-93A4-45C3-9BBE-8435701A8E6E}"/>
              </a:ext>
            </a:extLst>
          </p:cNvPr>
          <p:cNvSpPr/>
          <p:nvPr/>
        </p:nvSpPr>
        <p:spPr>
          <a:xfrm>
            <a:off x="6061099" y="3133385"/>
            <a:ext cx="5786058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2000" dirty="0"/>
              <a:t>Rozporządzenie MEN z dnia 14 lutego 2017 r. w sprawie podstawy programowej wychowania przedszkolnego oraz podstawy programowej kształcenia ogólnego dla szkoły podstawowej…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C1D93AA8-3435-4BC6-9E9A-4731305913E6}"/>
              </a:ext>
            </a:extLst>
          </p:cNvPr>
          <p:cNvSpPr/>
          <p:nvPr/>
        </p:nvSpPr>
        <p:spPr>
          <a:xfrm>
            <a:off x="6087824" y="4684597"/>
            <a:ext cx="5786056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2000" dirty="0"/>
              <a:t>Rozporządzenie MEN z dnia 11 sierpnia 2017 r. w sprawie wymagań wobec szkół i placówek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E3AFEC3B-8AD4-4B55-8187-B715EE65F46E}"/>
              </a:ext>
            </a:extLst>
          </p:cNvPr>
          <p:cNvSpPr/>
          <p:nvPr/>
        </p:nvSpPr>
        <p:spPr>
          <a:xfrm>
            <a:off x="318119" y="1861179"/>
            <a:ext cx="5414855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Unia Europejska</a:t>
            </a:r>
            <a:endParaRPr lang="pl-PL" sz="2800" b="1" dirty="0"/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910759AE-D27B-48B1-8916-9A283BED2891}"/>
              </a:ext>
            </a:extLst>
          </p:cNvPr>
          <p:cNvSpPr/>
          <p:nvPr/>
        </p:nvSpPr>
        <p:spPr>
          <a:xfrm>
            <a:off x="6061096" y="1829404"/>
            <a:ext cx="5786060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latin typeface="Calibri" panose="020F0502020204030204" pitchFamily="34" charset="0"/>
                <a:cs typeface="Calibri" panose="020F0502020204030204" pitchFamily="34" charset="0"/>
              </a:rPr>
              <a:t>Polska</a:t>
            </a:r>
            <a:endParaRPr lang="pl-PL" sz="2800" b="1" dirty="0"/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A93EA68-7E1B-4255-9A1C-B70CB6696A61}"/>
              </a:ext>
            </a:extLst>
          </p:cNvPr>
          <p:cNvCxnSpPr>
            <a:cxnSpLocks/>
          </p:cNvCxnSpPr>
          <p:nvPr/>
        </p:nvCxnSpPr>
        <p:spPr>
          <a:xfrm>
            <a:off x="5897224" y="1861179"/>
            <a:ext cx="0" cy="353130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Prostokąt 10">
            <a:extLst>
              <a:ext uri="{FF2B5EF4-FFF2-40B4-BE49-F238E27FC236}">
                <a16:creationId xmlns:a16="http://schemas.microsoft.com/office/drawing/2014/main" id="{9C2E0BEC-7B59-4A4D-926D-B4E866F10741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AKTY PRAWNE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601781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E81EA994-A503-4A66-BAC8-B67A031C94E0}"/>
              </a:ext>
            </a:extLst>
          </p:cNvPr>
          <p:cNvSpPr/>
          <p:nvPr/>
        </p:nvSpPr>
        <p:spPr>
          <a:xfrm>
            <a:off x="2341566" y="1824957"/>
            <a:ext cx="8063817" cy="39130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400" dirty="0"/>
              <a:t>Kompetencje kluczowe to te, których wszystkie osoby potrzebują do: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 samorealizacji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rozwoju osobistego,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bycia aktywnym obywatelem,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integracji  społecznej,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zatrudnienia. 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7E5EF8A-264A-4D5F-82BE-D3B9A34C80D2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KOMPETENCJE KLUCZOWE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931790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430E589-BFEC-403C-8D3F-19C395EC2E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2051913"/>
              </p:ext>
            </p:extLst>
          </p:nvPr>
        </p:nvGraphicFramePr>
        <p:xfrm>
          <a:off x="3595430" y="1317355"/>
          <a:ext cx="5254103" cy="4807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Grafika 3" descr="Strzałka: lekko zakrzywiona">
            <a:extLst>
              <a:ext uri="{FF2B5EF4-FFF2-40B4-BE49-F238E27FC236}">
                <a16:creationId xmlns:a16="http://schemas.microsoft.com/office/drawing/2014/main" id="{2614CAF8-23D9-47C6-B7BA-F80ED60593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0008689" flipV="1">
            <a:off x="7894306" y="2811779"/>
            <a:ext cx="1696492" cy="880114"/>
          </a:xfrm>
          <a:prstGeom prst="rect">
            <a:avLst/>
          </a:prstGeom>
        </p:spPr>
      </p:pic>
      <p:pic>
        <p:nvPicPr>
          <p:cNvPr id="5" name="Grafika 4" descr="Strzałka: lekko zakrzywiona">
            <a:extLst>
              <a:ext uri="{FF2B5EF4-FFF2-40B4-BE49-F238E27FC236}">
                <a16:creationId xmlns:a16="http://schemas.microsoft.com/office/drawing/2014/main" id="{79801BD7-E762-45FB-87EB-0EE5253126D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9760609" flipV="1">
            <a:off x="2695706" y="3671161"/>
            <a:ext cx="1615665" cy="898317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B4C34032-A50F-4015-830C-449BE9890EA7}"/>
              </a:ext>
            </a:extLst>
          </p:cNvPr>
          <p:cNvSpPr/>
          <p:nvPr/>
        </p:nvSpPr>
        <p:spPr>
          <a:xfrm>
            <a:off x="331485" y="1119984"/>
            <a:ext cx="11529029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KOMPETENCJE KLUCZOWE</a:t>
            </a:r>
            <a:endParaRPr lang="pl-PL" sz="2400" b="1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024C7560-04CE-4769-8E8B-859A5B5C405A}"/>
              </a:ext>
            </a:extLst>
          </p:cNvPr>
          <p:cNvSpPr/>
          <p:nvPr/>
        </p:nvSpPr>
        <p:spPr>
          <a:xfrm>
            <a:off x="428256" y="4340316"/>
            <a:ext cx="3589586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dirty="0"/>
              <a:t>na wiedzę składają się fakty i liczby, pojęcia, idee i teorie, które są już ugruntowane i pomagają zrozumieć określoną dziedzinę lub zagadnienie;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09BE5AB5-1CCE-4B03-91C3-6B62F060B64D}"/>
              </a:ext>
            </a:extLst>
          </p:cNvPr>
          <p:cNvSpPr/>
          <p:nvPr/>
        </p:nvSpPr>
        <p:spPr>
          <a:xfrm>
            <a:off x="8270928" y="1898123"/>
            <a:ext cx="3589586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dirty="0"/>
              <a:t>umiejętności definiuje się jako zdolność i możliwość realizacji procesów i korzystania z istniejącej wiedzy do osiągania wyników;</a:t>
            </a:r>
          </a:p>
        </p:txBody>
      </p:sp>
      <p:pic>
        <p:nvPicPr>
          <p:cNvPr id="9" name="Grafika 8" descr="Strzałka: lekko zakrzywiona">
            <a:extLst>
              <a:ext uri="{FF2B5EF4-FFF2-40B4-BE49-F238E27FC236}">
                <a16:creationId xmlns:a16="http://schemas.microsoft.com/office/drawing/2014/main" id="{F26DB9DD-8EAB-4A27-B05A-65559F63E1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1362636" flipV="1">
            <a:off x="7222356" y="4910472"/>
            <a:ext cx="1696492" cy="851296"/>
          </a:xfrm>
          <a:prstGeom prst="rect">
            <a:avLst/>
          </a:prstGeom>
        </p:spPr>
      </p:pic>
      <p:sp>
        <p:nvSpPr>
          <p:cNvPr id="10" name="Prostokąt 9">
            <a:extLst>
              <a:ext uri="{FF2B5EF4-FFF2-40B4-BE49-F238E27FC236}">
                <a16:creationId xmlns:a16="http://schemas.microsoft.com/office/drawing/2014/main" id="{423090D2-F84A-45CE-8603-9FFC3C114049}"/>
              </a:ext>
            </a:extLst>
          </p:cNvPr>
          <p:cNvSpPr/>
          <p:nvPr/>
        </p:nvSpPr>
        <p:spPr>
          <a:xfrm>
            <a:off x="8275194" y="4274713"/>
            <a:ext cx="3656405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dirty="0"/>
              <a:t>postawy opisują gotowość i skłonność do działania lub reagowania na idee, osoby lub sytuacje;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B05CA374-6FED-48B4-92ED-FB8252A48DF9}"/>
              </a:ext>
            </a:extLst>
          </p:cNvPr>
          <p:cNvSpPr/>
          <p:nvPr/>
        </p:nvSpPr>
        <p:spPr>
          <a:xfrm>
            <a:off x="331485" y="1790119"/>
            <a:ext cx="3686357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l-PL" sz="2000" b="1" dirty="0"/>
              <a:t>Kompetencje kluczowe definiowane są jako połączenie wiedzy, umiejętności i postaw odpowiednich do sytuacji. </a:t>
            </a:r>
          </a:p>
        </p:txBody>
      </p:sp>
      <p:sp>
        <p:nvSpPr>
          <p:cNvPr id="12" name="Owal 11">
            <a:extLst>
              <a:ext uri="{FF2B5EF4-FFF2-40B4-BE49-F238E27FC236}">
                <a16:creationId xmlns:a16="http://schemas.microsoft.com/office/drawing/2014/main" id="{98D48D04-F7D5-413E-8887-D1B78F081086}"/>
              </a:ext>
            </a:extLst>
          </p:cNvPr>
          <p:cNvSpPr/>
          <p:nvPr/>
        </p:nvSpPr>
        <p:spPr>
          <a:xfrm>
            <a:off x="5992183" y="2426760"/>
            <a:ext cx="638637" cy="58075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Owal 12">
            <a:extLst>
              <a:ext uri="{FF2B5EF4-FFF2-40B4-BE49-F238E27FC236}">
                <a16:creationId xmlns:a16="http://schemas.microsoft.com/office/drawing/2014/main" id="{2F871E26-C0D7-4F78-A968-E15B6E9B74E8}"/>
              </a:ext>
            </a:extLst>
          </p:cNvPr>
          <p:cNvSpPr/>
          <p:nvPr/>
        </p:nvSpPr>
        <p:spPr>
          <a:xfrm>
            <a:off x="6668670" y="4035508"/>
            <a:ext cx="638637" cy="58075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Owal 13">
            <a:extLst>
              <a:ext uri="{FF2B5EF4-FFF2-40B4-BE49-F238E27FC236}">
                <a16:creationId xmlns:a16="http://schemas.microsoft.com/office/drawing/2014/main" id="{DA61FD7C-C680-4B45-80C1-AB638D05FC71}"/>
              </a:ext>
            </a:extLst>
          </p:cNvPr>
          <p:cNvSpPr/>
          <p:nvPr/>
        </p:nvSpPr>
        <p:spPr>
          <a:xfrm>
            <a:off x="4884695" y="3834223"/>
            <a:ext cx="638637" cy="58075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1298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10C5CCF5-11DF-4B3B-9836-FC308CA1A8F0}"/>
              </a:ext>
            </a:extLst>
          </p:cNvPr>
          <p:cNvSpPr/>
          <p:nvPr/>
        </p:nvSpPr>
        <p:spPr>
          <a:xfrm>
            <a:off x="331485" y="1743716"/>
            <a:ext cx="4648478" cy="39942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 porozumiewanie się w języku ojczystym;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porozumiewanie się w językach obcych;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matematyczne, naukowo-techniczne;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informatyczne;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umiejętność uczenia się; 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społeczne i obywatelskie;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inicjatywność i przedsiębiorczość;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świadomość i ekspresja kulturalna. 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51BF2597-DA4F-4027-B802-FC1EE6E73031}"/>
              </a:ext>
            </a:extLst>
          </p:cNvPr>
          <p:cNvSpPr/>
          <p:nvPr/>
        </p:nvSpPr>
        <p:spPr>
          <a:xfrm>
            <a:off x="5134708" y="1742360"/>
            <a:ext cx="6725806" cy="39942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w zakresie rozumienia i tworzenia informacji,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w zakresie wielojęzyczności,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matematyczne oraz kompetencje w zakresie nauk przyrodniczych, technologii i inżynierii;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cyfrowe;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osobiste, społeczne i w zakresie uczenia się;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obywatelskie;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w zakresie przedsiębiorczości;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/>
              <a:t>kompetencje w zakresie świadomości i ekspresji kulturalnej. 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3A02B2F-7936-4DEB-84A8-331565CC8F1C}"/>
              </a:ext>
            </a:extLst>
          </p:cNvPr>
          <p:cNvSpPr/>
          <p:nvPr/>
        </p:nvSpPr>
        <p:spPr>
          <a:xfrm>
            <a:off x="10428121" y="1076787"/>
            <a:ext cx="1398841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2018</a:t>
            </a:r>
            <a:endParaRPr lang="pl-PL" sz="2400" b="1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7BB9F96F-AF44-47AD-83BD-5560CC128900}"/>
              </a:ext>
            </a:extLst>
          </p:cNvPr>
          <p:cNvSpPr/>
          <p:nvPr/>
        </p:nvSpPr>
        <p:spPr>
          <a:xfrm>
            <a:off x="331485" y="1076788"/>
            <a:ext cx="1398841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2006	</a:t>
            </a:r>
            <a:endParaRPr lang="pl-PL" sz="2400" b="1" dirty="0"/>
          </a:p>
        </p:txBody>
      </p:sp>
      <p:sp>
        <p:nvSpPr>
          <p:cNvPr id="7" name="Strzałka: w prawo 6">
            <a:extLst>
              <a:ext uri="{FF2B5EF4-FFF2-40B4-BE49-F238E27FC236}">
                <a16:creationId xmlns:a16="http://schemas.microsoft.com/office/drawing/2014/main" id="{FEDADC53-5E36-4123-A6B2-81059B68CFD7}"/>
              </a:ext>
            </a:extLst>
          </p:cNvPr>
          <p:cNvSpPr/>
          <p:nvPr/>
        </p:nvSpPr>
        <p:spPr>
          <a:xfrm>
            <a:off x="2034037" y="953476"/>
            <a:ext cx="8090373" cy="708285"/>
          </a:xfrm>
          <a:prstGeom prst="rightArrow">
            <a:avLst>
              <a:gd name="adj1" fmla="val 70756"/>
              <a:gd name="adj2" fmla="val 12513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2109056C-F046-42B6-A5CE-66D02E5920D5}"/>
              </a:ext>
            </a:extLst>
          </p:cNvPr>
          <p:cNvSpPr/>
          <p:nvPr/>
        </p:nvSpPr>
        <p:spPr>
          <a:xfrm>
            <a:off x="3837409" y="1076785"/>
            <a:ext cx="4142041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KOMPETENCJE KLUCZOWE	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388117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814A7826-6EB4-47F0-84D3-C1C744FF4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9694"/>
            <a:ext cx="10515600" cy="920750"/>
          </a:xfrm>
        </p:spPr>
        <p:txBody>
          <a:bodyPr/>
          <a:lstStyle/>
          <a:p>
            <a:r>
              <a:rPr lang="pl-PL" b="1" u="sng" dirty="0"/>
              <a:t>Porozumiewanie się w języku ojczystym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9E0D520-981A-42BC-8FF2-6D6A99D7F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3650"/>
            <a:ext cx="10515600" cy="2344201"/>
          </a:xfrm>
        </p:spPr>
        <p:txBody>
          <a:bodyPr/>
          <a:lstStyle/>
          <a:p>
            <a:pPr marL="0" indent="0">
              <a:buNone/>
            </a:pPr>
            <a:r>
              <a:rPr lang="pl-PL" i="1" dirty="0"/>
              <a:t>to zdolność wyrażania i interpretowania pojęć, myśli, uczuć, faktów </a:t>
            </a:r>
            <a:br>
              <a:rPr lang="pl-PL" i="1" dirty="0"/>
            </a:br>
            <a:r>
              <a:rPr lang="pl-PL" i="1" dirty="0"/>
              <a:t>i opinii w mowie i piśmie (rozumienie ze słuchu, mówienie, czytanie </a:t>
            </a:r>
            <a:br>
              <a:rPr lang="pl-PL" i="1" dirty="0"/>
            </a:br>
            <a:r>
              <a:rPr lang="pl-PL" i="1" dirty="0"/>
              <a:t>i pisanie) oraz językowej interakcji w odpowiedniej i kreatywnej formie w pełnym zakresie kontekstów społecznych i kulturowych – w edukacji i szkoleniu, pracy, domu i czasie wolnym.</a:t>
            </a:r>
            <a:endParaRPr lang="pl-PL" dirty="0"/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A09BDB95-BEC1-4870-B34F-7E6AA9363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742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814A7826-6EB4-47F0-84D3-C1C744FF4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9694"/>
            <a:ext cx="10515600" cy="920750"/>
          </a:xfrm>
        </p:spPr>
        <p:txBody>
          <a:bodyPr/>
          <a:lstStyle/>
          <a:p>
            <a:r>
              <a:rPr lang="pl-PL" b="1" u="sng" dirty="0"/>
              <a:t>Porozumiewanie się w obcych językach</a:t>
            </a:r>
            <a:r>
              <a:rPr lang="pl-PL" b="1" dirty="0"/>
              <a:t> 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9E0D520-981A-42BC-8FF2-6D6A99D7F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3650"/>
            <a:ext cx="10515600" cy="36914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i="1" dirty="0"/>
              <a:t>opiera się w znacznej mierze na tych samych wymiarach umiejętności, co porozumiewanie się w języku ojczystym – na zdolności do rozumienia, wyrażania i interpretowania pojęć, myśli, uczuć, faktów i opinii w mowie i piśmie (rozumienie ze słuchu, mówienie, czytanie i pisanie) w odpowiednim zakresie kontekstów społecznych i kulturalnych (w edukacji i szkoleniu, pracy, domu i czasie wolnym) w zależności od chęci lub potrzeb danej osoby. Porozumiewanie się w obcych językach wymaga również takich umiejętności, jak mediacja i rozumienie różnic kulturowych. Stopień opanowania języka przez daną osobę może być różny w przypadku czterech kompetencji językowych (rozumienie ze słuchu, mówienie, czytanie i pisanie) i poszczególnych języków oraz zależny od społecznego i kulturowego kontekstu osobistego, otoczenia oraz potrzeb lub zainteresowań danej osoby.</a:t>
            </a:r>
            <a:endParaRPr lang="pl-PL" dirty="0"/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A09BDB95-BEC1-4870-B34F-7E6AA9363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4443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814A7826-6EB4-47F0-84D3-C1C744FF4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9694"/>
            <a:ext cx="10515600" cy="920750"/>
          </a:xfrm>
        </p:spPr>
        <p:txBody>
          <a:bodyPr>
            <a:normAutofit fontScale="90000"/>
          </a:bodyPr>
          <a:lstStyle/>
          <a:p>
            <a:r>
              <a:rPr lang="pl-PL" b="1" u="sng" dirty="0"/>
              <a:t>Kompetencje matematyczne i podstawowe kompetencje naukowo-techniczne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9E0D520-981A-42BC-8FF2-6D6A99D7F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3650"/>
            <a:ext cx="10515600" cy="3691406"/>
          </a:xfrm>
        </p:spPr>
        <p:txBody>
          <a:bodyPr>
            <a:normAutofit fontScale="77500" lnSpcReduction="20000"/>
          </a:bodyPr>
          <a:lstStyle/>
          <a:p>
            <a:r>
              <a:rPr lang="pl-PL" b="1" i="1" dirty="0"/>
              <a:t>Kompetencje matematyczne</a:t>
            </a:r>
            <a:r>
              <a:rPr lang="pl-PL" i="1" dirty="0"/>
              <a:t> obejmują umiejętność rozwijania i wykorzystywania myślenia matematycznego w celu rozwiązywania problemów wynikających z codziennych sytuacji. Istotne są zarówno proces i czynność, jak i wiedza, przy czym podstawę stanowi należyte opanowanie umiejętności liczenia. Kompetencje matematyczne obejmują – w różnym stopniu – zdolność i chęć wykorzystywania matematycznych sposobów myślenia (myślenie logiczne i przestrzenne) oraz prezentacji (wzory, modele, konstrukty, wykresy, tabele).</a:t>
            </a:r>
            <a:endParaRPr lang="pl-PL" dirty="0"/>
          </a:p>
          <a:p>
            <a:r>
              <a:rPr lang="pl-PL" b="1" i="1" dirty="0"/>
              <a:t>Kompetencje naukowe</a:t>
            </a:r>
            <a:r>
              <a:rPr lang="pl-PL" i="1" dirty="0"/>
              <a:t> odnoszą się do zdolności i chęci wykorzystywania istniejącego zasobu wiedzy i metodologii do wyjaśniania świata przyrody, w celu formułowania pytań i wyciągania wniosków opartych na dowodach. Za kompetencje techniczne uznaje się stosowanie tej wiedzy i metodologii w odpowiedzi na postrzegane potrzeby lub pragnienia ludzi. Kompetencje w zakresie nauki i techniki obejmują rozumienie zmian powodowanych przez działalność ludzką oraz odpowiedzialność poszczególnych obywateli.</a:t>
            </a:r>
            <a:endParaRPr lang="pl-PL" dirty="0"/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id="{A09BDB95-BEC1-4870-B34F-7E6AA9363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609813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538</Words>
  <Application>Microsoft Office PowerPoint</Application>
  <PresentationFormat>Panoramiczny</PresentationFormat>
  <Paragraphs>63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Porozumiewanie się w języku ojczystym</vt:lpstr>
      <vt:lpstr>Porozumiewanie się w obcych językach </vt:lpstr>
      <vt:lpstr>Kompetencje matematyczne i podstawowe kompetencje naukowo-techniczne</vt:lpstr>
      <vt:lpstr>Umiejętność uczenia się </vt:lpstr>
      <vt:lpstr>Kompetencje informatyczne </vt:lpstr>
      <vt:lpstr>Kompetencje społeczne i obywatelskie  </vt:lpstr>
      <vt:lpstr>Inicjatywność i przedsiębiorczość    </vt:lpstr>
      <vt:lpstr>Świadomość i ekspresja kulturalna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Anna Koludo</cp:lastModifiedBy>
  <cp:revision>53</cp:revision>
  <dcterms:created xsi:type="dcterms:W3CDTF">2018-12-02T13:14:09Z</dcterms:created>
  <dcterms:modified xsi:type="dcterms:W3CDTF">2019-01-29T20:18:04Z</dcterms:modified>
</cp:coreProperties>
</file>